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Orbitron Medium"/>
      <p:regular r:id="rId17"/>
      <p:bold r:id="rId18"/>
    </p:embeddedFont>
    <p:embeddedFont>
      <p:font typeface="Orbitron"/>
      <p:regular r:id="rId19"/>
      <p:bold r:id="rId20"/>
    </p:embeddedFont>
    <p:embeddedFont>
      <p:font typeface="Comfortaa"/>
      <p:regular r:id="rId21"/>
      <p:bold r:id="rId22"/>
    </p:embeddedFont>
    <p:embeddedFont>
      <p:font typeface="Open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rbitron-bold.fntdata"/><Relationship Id="rId22" Type="http://schemas.openxmlformats.org/officeDocument/2006/relationships/font" Target="fonts/Comfortaa-bold.fntdata"/><Relationship Id="rId21" Type="http://schemas.openxmlformats.org/officeDocument/2006/relationships/font" Target="fonts/Comfortaa-regular.fntdata"/><Relationship Id="rId24" Type="http://schemas.openxmlformats.org/officeDocument/2006/relationships/font" Target="fonts/OpenSans-bold.fntdata"/><Relationship Id="rId23" Type="http://schemas.openxmlformats.org/officeDocument/2006/relationships/font" Target="fonts/OpenSans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penSans-boldItalic.fntdata"/><Relationship Id="rId25" Type="http://schemas.openxmlformats.org/officeDocument/2006/relationships/font" Target="fonts/OpenSans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OrbitronMedium-regular.fntdata"/><Relationship Id="rId16" Type="http://schemas.openxmlformats.org/officeDocument/2006/relationships/slide" Target="slides/slide12.xml"/><Relationship Id="rId19" Type="http://schemas.openxmlformats.org/officeDocument/2006/relationships/font" Target="fonts/Orbitron-regular.fntdata"/><Relationship Id="rId18" Type="http://schemas.openxmlformats.org/officeDocument/2006/relationships/font" Target="fonts/OrbitronMedium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fc5786f7b0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fc5786f7b0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fc5786f7b0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fc5786f7b0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fc5786f7b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fc5786f7b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a2cde2ac4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8a2cde2ac4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01a530913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01a530913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fc5786f7b0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fc5786f7b0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01a530913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01a530913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01a530913b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01a530913b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01a530913b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01a530913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01a530913b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01a530913b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fc5786f7b0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fc5786f7b0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hyperlink" Target="https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227900" y="1876125"/>
            <a:ext cx="6688200" cy="92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09925" y="2804625"/>
            <a:ext cx="2924100" cy="6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 txBox="1"/>
          <p:nvPr>
            <p:ph hasCustomPrompt="1" type="title"/>
          </p:nvPr>
        </p:nvSpPr>
        <p:spPr>
          <a:xfrm>
            <a:off x="713250" y="2767313"/>
            <a:ext cx="7717500" cy="98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1" name="Google Shape;41;p11"/>
          <p:cNvSpPr txBox="1"/>
          <p:nvPr>
            <p:ph idx="1" type="body"/>
          </p:nvPr>
        </p:nvSpPr>
        <p:spPr>
          <a:xfrm>
            <a:off x="713250" y="3750113"/>
            <a:ext cx="7717500" cy="4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" name="Google Shape;45;p12"/>
          <p:cNvSpPr/>
          <p:nvPr/>
        </p:nvSpPr>
        <p:spPr>
          <a:xfrm>
            <a:off x="-100" y="-9500"/>
            <a:ext cx="9144000" cy="514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/>
          <p:nvPr>
            <p:ph type="title"/>
          </p:nvPr>
        </p:nvSpPr>
        <p:spPr>
          <a:xfrm rot="-5400000">
            <a:off x="-1076575" y="2329675"/>
            <a:ext cx="4058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0" name="Google Shape;50;p14"/>
          <p:cNvSpPr txBox="1"/>
          <p:nvPr>
            <p:ph idx="1" type="subTitle"/>
          </p:nvPr>
        </p:nvSpPr>
        <p:spPr>
          <a:xfrm>
            <a:off x="2311110" y="780100"/>
            <a:ext cx="26163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solidFill>
                  <a:schemeClr val="lt1"/>
                </a:solidFill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1" name="Google Shape;51;p14"/>
          <p:cNvSpPr txBox="1"/>
          <p:nvPr>
            <p:ph idx="2" type="body"/>
          </p:nvPr>
        </p:nvSpPr>
        <p:spPr>
          <a:xfrm>
            <a:off x="2311100" y="1075550"/>
            <a:ext cx="2414100" cy="7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3" type="subTitle"/>
          </p:nvPr>
        </p:nvSpPr>
        <p:spPr>
          <a:xfrm>
            <a:off x="2311110" y="1959975"/>
            <a:ext cx="26163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solidFill>
                  <a:schemeClr val="lt1"/>
                </a:solidFill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3" name="Google Shape;53;p14"/>
          <p:cNvSpPr txBox="1"/>
          <p:nvPr>
            <p:ph idx="4" type="body"/>
          </p:nvPr>
        </p:nvSpPr>
        <p:spPr>
          <a:xfrm>
            <a:off x="2311100" y="2259647"/>
            <a:ext cx="2414100" cy="7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" name="Google Shape;54;p14"/>
          <p:cNvSpPr txBox="1"/>
          <p:nvPr>
            <p:ph idx="5" type="subTitle"/>
          </p:nvPr>
        </p:nvSpPr>
        <p:spPr>
          <a:xfrm>
            <a:off x="2311238" y="3137750"/>
            <a:ext cx="26163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solidFill>
                  <a:schemeClr val="lt1"/>
                </a:solidFill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5" name="Google Shape;55;p14"/>
          <p:cNvSpPr txBox="1"/>
          <p:nvPr>
            <p:ph idx="6" type="body"/>
          </p:nvPr>
        </p:nvSpPr>
        <p:spPr>
          <a:xfrm>
            <a:off x="2311100" y="3426553"/>
            <a:ext cx="2414100" cy="7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7" type="subTitle"/>
          </p:nvPr>
        </p:nvSpPr>
        <p:spPr>
          <a:xfrm>
            <a:off x="5980151" y="780100"/>
            <a:ext cx="24141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7" name="Google Shape;57;p14"/>
          <p:cNvSpPr txBox="1"/>
          <p:nvPr>
            <p:ph idx="8" type="body"/>
          </p:nvPr>
        </p:nvSpPr>
        <p:spPr>
          <a:xfrm>
            <a:off x="5980150" y="1075550"/>
            <a:ext cx="2414100" cy="7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9" type="subTitle"/>
          </p:nvPr>
        </p:nvSpPr>
        <p:spPr>
          <a:xfrm>
            <a:off x="5980147" y="1959975"/>
            <a:ext cx="24141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9" name="Google Shape;59;p14"/>
          <p:cNvSpPr txBox="1"/>
          <p:nvPr>
            <p:ph idx="13" type="body"/>
          </p:nvPr>
        </p:nvSpPr>
        <p:spPr>
          <a:xfrm>
            <a:off x="5980150" y="2259650"/>
            <a:ext cx="2414100" cy="7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4" type="subTitle"/>
          </p:nvPr>
        </p:nvSpPr>
        <p:spPr>
          <a:xfrm>
            <a:off x="5964573" y="3137750"/>
            <a:ext cx="24141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1" name="Google Shape;61;p14"/>
          <p:cNvSpPr txBox="1"/>
          <p:nvPr>
            <p:ph idx="15" type="body"/>
          </p:nvPr>
        </p:nvSpPr>
        <p:spPr>
          <a:xfrm>
            <a:off x="5980075" y="3426559"/>
            <a:ext cx="2414100" cy="7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hasCustomPrompt="1" idx="16" type="title"/>
          </p:nvPr>
        </p:nvSpPr>
        <p:spPr>
          <a:xfrm>
            <a:off x="1256150" y="856300"/>
            <a:ext cx="1055100" cy="4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14"/>
          <p:cNvSpPr txBox="1"/>
          <p:nvPr>
            <p:ph hasCustomPrompt="1" idx="17" type="title"/>
          </p:nvPr>
        </p:nvSpPr>
        <p:spPr>
          <a:xfrm>
            <a:off x="1256150" y="2020650"/>
            <a:ext cx="1055100" cy="4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4" name="Google Shape;64;p14"/>
          <p:cNvSpPr txBox="1"/>
          <p:nvPr>
            <p:ph hasCustomPrompt="1" idx="18" type="title"/>
          </p:nvPr>
        </p:nvSpPr>
        <p:spPr>
          <a:xfrm>
            <a:off x="1223925" y="3185000"/>
            <a:ext cx="1055100" cy="4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/>
          <p:nvPr>
            <p:ph hasCustomPrompt="1" idx="19" type="title"/>
          </p:nvPr>
        </p:nvSpPr>
        <p:spPr>
          <a:xfrm>
            <a:off x="4909475" y="856300"/>
            <a:ext cx="1055100" cy="4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6" name="Google Shape;66;p14"/>
          <p:cNvSpPr txBox="1"/>
          <p:nvPr>
            <p:ph hasCustomPrompt="1" idx="20" type="title"/>
          </p:nvPr>
        </p:nvSpPr>
        <p:spPr>
          <a:xfrm>
            <a:off x="4909475" y="2020650"/>
            <a:ext cx="1055100" cy="4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4"/>
          <p:cNvSpPr txBox="1"/>
          <p:nvPr>
            <p:ph hasCustomPrompt="1" idx="21" type="title"/>
          </p:nvPr>
        </p:nvSpPr>
        <p:spPr>
          <a:xfrm>
            <a:off x="4877263" y="3185000"/>
            <a:ext cx="1055100" cy="4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 rot="-5400000">
            <a:off x="-1083925" y="2336725"/>
            <a:ext cx="4053900" cy="4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041025" y="2940125"/>
            <a:ext cx="3858900" cy="16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 rot="-5400000">
            <a:off x="-1078750" y="2329325"/>
            <a:ext cx="40620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2294896" y="3290608"/>
            <a:ext cx="2222100" cy="8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2" type="body"/>
          </p:nvPr>
        </p:nvSpPr>
        <p:spPr>
          <a:xfrm>
            <a:off x="3969946" y="1754817"/>
            <a:ext cx="2224200" cy="8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3" type="body"/>
          </p:nvPr>
        </p:nvSpPr>
        <p:spPr>
          <a:xfrm>
            <a:off x="6208321" y="3035499"/>
            <a:ext cx="2222100" cy="8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hasCustomPrompt="1" idx="4" type="title"/>
          </p:nvPr>
        </p:nvSpPr>
        <p:spPr>
          <a:xfrm>
            <a:off x="1711700" y="3266725"/>
            <a:ext cx="616500" cy="4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6"/>
          <p:cNvSpPr txBox="1"/>
          <p:nvPr>
            <p:ph hasCustomPrompt="1" idx="5" type="title"/>
          </p:nvPr>
        </p:nvSpPr>
        <p:spPr>
          <a:xfrm>
            <a:off x="3386725" y="1726138"/>
            <a:ext cx="616500" cy="4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6"/>
          <p:cNvSpPr txBox="1"/>
          <p:nvPr>
            <p:ph hasCustomPrompt="1" idx="6" type="title"/>
          </p:nvPr>
        </p:nvSpPr>
        <p:spPr>
          <a:xfrm>
            <a:off x="5620550" y="3000025"/>
            <a:ext cx="616500" cy="4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">
  <p:cSld name="CUSTOM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 rot="-5400000">
            <a:off x="-992050" y="2240825"/>
            <a:ext cx="40638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" type="subTitle"/>
          </p:nvPr>
        </p:nvSpPr>
        <p:spPr>
          <a:xfrm>
            <a:off x="2001476" y="1277450"/>
            <a:ext cx="14955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2" name="Google Shape;82;p17"/>
          <p:cNvSpPr txBox="1"/>
          <p:nvPr>
            <p:ph idx="2" type="body"/>
          </p:nvPr>
        </p:nvSpPr>
        <p:spPr>
          <a:xfrm>
            <a:off x="1978364" y="2250700"/>
            <a:ext cx="1616700" cy="8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3" type="subTitle"/>
          </p:nvPr>
        </p:nvSpPr>
        <p:spPr>
          <a:xfrm>
            <a:off x="4346301" y="1277000"/>
            <a:ext cx="14955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4" name="Google Shape;84;p17"/>
          <p:cNvSpPr txBox="1"/>
          <p:nvPr>
            <p:ph idx="4" type="body"/>
          </p:nvPr>
        </p:nvSpPr>
        <p:spPr>
          <a:xfrm>
            <a:off x="4333126" y="2252500"/>
            <a:ext cx="16185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17"/>
          <p:cNvSpPr txBox="1"/>
          <p:nvPr>
            <p:ph idx="5" type="subTitle"/>
          </p:nvPr>
        </p:nvSpPr>
        <p:spPr>
          <a:xfrm>
            <a:off x="6691126" y="1277450"/>
            <a:ext cx="14955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6" name="Google Shape;86;p17"/>
          <p:cNvSpPr txBox="1"/>
          <p:nvPr>
            <p:ph idx="6" type="body"/>
          </p:nvPr>
        </p:nvSpPr>
        <p:spPr>
          <a:xfrm>
            <a:off x="6689701" y="2252500"/>
            <a:ext cx="16185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">
  <p:cSld name="CUSTOM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 rot="-5400000">
            <a:off x="-983875" y="2238125"/>
            <a:ext cx="40584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" type="subTitle"/>
          </p:nvPr>
        </p:nvSpPr>
        <p:spPr>
          <a:xfrm>
            <a:off x="1545529" y="1620825"/>
            <a:ext cx="19650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0" name="Google Shape;90;p18"/>
          <p:cNvSpPr txBox="1"/>
          <p:nvPr>
            <p:ph idx="2" type="body"/>
          </p:nvPr>
        </p:nvSpPr>
        <p:spPr>
          <a:xfrm>
            <a:off x="1545529" y="1913888"/>
            <a:ext cx="19650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" name="Google Shape;91;p18"/>
          <p:cNvSpPr txBox="1"/>
          <p:nvPr>
            <p:ph idx="3" type="subTitle"/>
          </p:nvPr>
        </p:nvSpPr>
        <p:spPr>
          <a:xfrm>
            <a:off x="4005699" y="1618488"/>
            <a:ext cx="19650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2" name="Google Shape;92;p18"/>
          <p:cNvSpPr txBox="1"/>
          <p:nvPr>
            <p:ph idx="4" type="body"/>
          </p:nvPr>
        </p:nvSpPr>
        <p:spPr>
          <a:xfrm>
            <a:off x="4005699" y="1911096"/>
            <a:ext cx="19650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idx="5" type="subTitle"/>
          </p:nvPr>
        </p:nvSpPr>
        <p:spPr>
          <a:xfrm>
            <a:off x="6465732" y="1618488"/>
            <a:ext cx="19650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4" name="Google Shape;94;p18"/>
          <p:cNvSpPr txBox="1"/>
          <p:nvPr>
            <p:ph idx="6" type="body"/>
          </p:nvPr>
        </p:nvSpPr>
        <p:spPr>
          <a:xfrm>
            <a:off x="6465732" y="1911096"/>
            <a:ext cx="19650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" name="Google Shape;95;p18"/>
          <p:cNvSpPr txBox="1"/>
          <p:nvPr>
            <p:ph idx="7" type="subTitle"/>
          </p:nvPr>
        </p:nvSpPr>
        <p:spPr>
          <a:xfrm>
            <a:off x="1545529" y="3640213"/>
            <a:ext cx="19650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6" name="Google Shape;96;p18"/>
          <p:cNvSpPr txBox="1"/>
          <p:nvPr>
            <p:ph idx="8" type="body"/>
          </p:nvPr>
        </p:nvSpPr>
        <p:spPr>
          <a:xfrm>
            <a:off x="1545529" y="3940278"/>
            <a:ext cx="19650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18"/>
          <p:cNvSpPr txBox="1"/>
          <p:nvPr>
            <p:ph idx="9" type="subTitle"/>
          </p:nvPr>
        </p:nvSpPr>
        <p:spPr>
          <a:xfrm>
            <a:off x="4005699" y="3640213"/>
            <a:ext cx="19650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8" name="Google Shape;98;p18"/>
          <p:cNvSpPr txBox="1"/>
          <p:nvPr>
            <p:ph idx="13" type="body"/>
          </p:nvPr>
        </p:nvSpPr>
        <p:spPr>
          <a:xfrm>
            <a:off x="4005699" y="3940278"/>
            <a:ext cx="19650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" name="Google Shape;99;p18"/>
          <p:cNvSpPr txBox="1"/>
          <p:nvPr>
            <p:ph idx="14" type="subTitle"/>
          </p:nvPr>
        </p:nvSpPr>
        <p:spPr>
          <a:xfrm>
            <a:off x="6465732" y="3639312"/>
            <a:ext cx="19650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0" name="Google Shape;100;p18"/>
          <p:cNvSpPr txBox="1"/>
          <p:nvPr>
            <p:ph idx="15" type="body"/>
          </p:nvPr>
        </p:nvSpPr>
        <p:spPr>
          <a:xfrm>
            <a:off x="6465732" y="3937642"/>
            <a:ext cx="19650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 rot="-5400000">
            <a:off x="-1079875" y="2328125"/>
            <a:ext cx="4064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3" name="Google Shape;103;p19"/>
          <p:cNvSpPr txBox="1"/>
          <p:nvPr>
            <p:ph idx="1" type="subTitle"/>
          </p:nvPr>
        </p:nvSpPr>
        <p:spPr>
          <a:xfrm>
            <a:off x="3597383" y="607125"/>
            <a:ext cx="22986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4" name="Google Shape;104;p19"/>
          <p:cNvSpPr txBox="1"/>
          <p:nvPr>
            <p:ph idx="2" type="body"/>
          </p:nvPr>
        </p:nvSpPr>
        <p:spPr>
          <a:xfrm>
            <a:off x="3597023" y="899758"/>
            <a:ext cx="22986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5" name="Google Shape;105;p19"/>
          <p:cNvSpPr txBox="1"/>
          <p:nvPr>
            <p:ph idx="3" type="subTitle"/>
          </p:nvPr>
        </p:nvSpPr>
        <p:spPr>
          <a:xfrm>
            <a:off x="2635360" y="1646225"/>
            <a:ext cx="22986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6" name="Google Shape;106;p19"/>
          <p:cNvSpPr txBox="1"/>
          <p:nvPr>
            <p:ph idx="4" type="body"/>
          </p:nvPr>
        </p:nvSpPr>
        <p:spPr>
          <a:xfrm>
            <a:off x="2635000" y="1938858"/>
            <a:ext cx="22986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7" name="Google Shape;107;p19"/>
          <p:cNvSpPr txBox="1"/>
          <p:nvPr>
            <p:ph idx="5" type="subTitle"/>
          </p:nvPr>
        </p:nvSpPr>
        <p:spPr>
          <a:xfrm>
            <a:off x="2635542" y="2685325"/>
            <a:ext cx="22986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8" name="Google Shape;108;p19"/>
          <p:cNvSpPr txBox="1"/>
          <p:nvPr>
            <p:ph idx="6" type="body"/>
          </p:nvPr>
        </p:nvSpPr>
        <p:spPr>
          <a:xfrm>
            <a:off x="2635181" y="2977958"/>
            <a:ext cx="22986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9" name="Google Shape;109;p19"/>
          <p:cNvSpPr txBox="1"/>
          <p:nvPr>
            <p:ph idx="7" type="subTitle"/>
          </p:nvPr>
        </p:nvSpPr>
        <p:spPr>
          <a:xfrm>
            <a:off x="3597202" y="3724425"/>
            <a:ext cx="22986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0" name="Google Shape;110;p19"/>
          <p:cNvSpPr txBox="1"/>
          <p:nvPr>
            <p:ph idx="8" type="body"/>
          </p:nvPr>
        </p:nvSpPr>
        <p:spPr>
          <a:xfrm>
            <a:off x="3596841" y="4017058"/>
            <a:ext cx="22986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3">
  <p:cSld name="CUSTOM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 rot="-5400000">
            <a:off x="-1084000" y="2324075"/>
            <a:ext cx="4072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3" name="Google Shape;113;p20"/>
          <p:cNvSpPr txBox="1"/>
          <p:nvPr>
            <p:ph idx="1" type="subTitle"/>
          </p:nvPr>
        </p:nvSpPr>
        <p:spPr>
          <a:xfrm>
            <a:off x="1882567" y="2427725"/>
            <a:ext cx="1965000" cy="4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4" name="Google Shape;114;p20"/>
          <p:cNvSpPr txBox="1"/>
          <p:nvPr>
            <p:ph idx="2" type="body"/>
          </p:nvPr>
        </p:nvSpPr>
        <p:spPr>
          <a:xfrm>
            <a:off x="1950667" y="3008338"/>
            <a:ext cx="1828800" cy="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5" name="Google Shape;115;p20"/>
          <p:cNvSpPr txBox="1"/>
          <p:nvPr>
            <p:ph idx="3" type="subTitle"/>
          </p:nvPr>
        </p:nvSpPr>
        <p:spPr>
          <a:xfrm>
            <a:off x="4150567" y="2448304"/>
            <a:ext cx="1965000" cy="4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6" name="Google Shape;116;p20"/>
          <p:cNvSpPr txBox="1"/>
          <p:nvPr>
            <p:ph idx="4" type="body"/>
          </p:nvPr>
        </p:nvSpPr>
        <p:spPr>
          <a:xfrm>
            <a:off x="4218667" y="3024388"/>
            <a:ext cx="1828800" cy="7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" name="Google Shape;117;p20"/>
          <p:cNvSpPr txBox="1"/>
          <p:nvPr>
            <p:ph idx="5" type="subTitle"/>
          </p:nvPr>
        </p:nvSpPr>
        <p:spPr>
          <a:xfrm>
            <a:off x="6441667" y="2443939"/>
            <a:ext cx="1965000" cy="4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8" name="Google Shape;118;p20"/>
          <p:cNvSpPr txBox="1"/>
          <p:nvPr>
            <p:ph idx="6" type="body"/>
          </p:nvPr>
        </p:nvSpPr>
        <p:spPr>
          <a:xfrm>
            <a:off x="6509767" y="3024388"/>
            <a:ext cx="1828800" cy="7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" name="Google Shape;119;p20"/>
          <p:cNvSpPr txBox="1"/>
          <p:nvPr>
            <p:ph hasCustomPrompt="1" idx="7" type="title"/>
          </p:nvPr>
        </p:nvSpPr>
        <p:spPr>
          <a:xfrm>
            <a:off x="6486825" y="2000625"/>
            <a:ext cx="1866000" cy="4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20"/>
          <p:cNvSpPr txBox="1"/>
          <p:nvPr>
            <p:ph hasCustomPrompt="1" idx="8" type="title"/>
          </p:nvPr>
        </p:nvSpPr>
        <p:spPr>
          <a:xfrm>
            <a:off x="4200100" y="2000625"/>
            <a:ext cx="1866000" cy="4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1" name="Google Shape;121;p20"/>
          <p:cNvSpPr txBox="1"/>
          <p:nvPr>
            <p:ph hasCustomPrompt="1" idx="9" type="title"/>
          </p:nvPr>
        </p:nvSpPr>
        <p:spPr>
          <a:xfrm>
            <a:off x="1913325" y="2000625"/>
            <a:ext cx="1866000" cy="4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3222050" y="1768338"/>
            <a:ext cx="5149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3243000" y="2736175"/>
            <a:ext cx="2658000" cy="6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b="1" sz="1800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b="1" sz="1800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b="1" sz="1800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b="1" sz="1800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b="1" sz="1800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b="1" sz="1800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b="1" sz="1800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b="1" sz="1800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1491950" y="1894363"/>
            <a:ext cx="17301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60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4">
  <p:cSld name="CUSTOM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 rot="-5400000">
            <a:off x="-1073275" y="2334725"/>
            <a:ext cx="40512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24" name="Google Shape;124;p21"/>
          <p:cNvSpPr txBox="1"/>
          <p:nvPr>
            <p:ph idx="1" type="subTitle"/>
          </p:nvPr>
        </p:nvSpPr>
        <p:spPr>
          <a:xfrm>
            <a:off x="4754061" y="920500"/>
            <a:ext cx="36765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5" name="Google Shape;125;p21"/>
          <p:cNvSpPr txBox="1"/>
          <p:nvPr>
            <p:ph idx="2" type="body"/>
          </p:nvPr>
        </p:nvSpPr>
        <p:spPr>
          <a:xfrm>
            <a:off x="4753475" y="1220566"/>
            <a:ext cx="3676500" cy="7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" name="Google Shape;126;p21"/>
          <p:cNvSpPr txBox="1"/>
          <p:nvPr>
            <p:ph idx="3" type="subTitle"/>
          </p:nvPr>
        </p:nvSpPr>
        <p:spPr>
          <a:xfrm>
            <a:off x="4754638" y="2039000"/>
            <a:ext cx="36759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7" name="Google Shape;127;p21"/>
          <p:cNvSpPr txBox="1"/>
          <p:nvPr>
            <p:ph idx="4" type="body"/>
          </p:nvPr>
        </p:nvSpPr>
        <p:spPr>
          <a:xfrm>
            <a:off x="4754050" y="2339066"/>
            <a:ext cx="3675900" cy="7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" name="Google Shape;128;p21"/>
          <p:cNvSpPr txBox="1"/>
          <p:nvPr>
            <p:ph idx="5" type="subTitle"/>
          </p:nvPr>
        </p:nvSpPr>
        <p:spPr>
          <a:xfrm>
            <a:off x="4754051" y="3182000"/>
            <a:ext cx="36753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" name="Google Shape;129;p21"/>
          <p:cNvSpPr txBox="1"/>
          <p:nvPr>
            <p:ph idx="6" type="body"/>
          </p:nvPr>
        </p:nvSpPr>
        <p:spPr>
          <a:xfrm>
            <a:off x="4753475" y="3482066"/>
            <a:ext cx="3675300" cy="7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 2">
  <p:cSld name="CUSTOM_1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type="title"/>
          </p:nvPr>
        </p:nvSpPr>
        <p:spPr>
          <a:xfrm rot="-5400000">
            <a:off x="-1083925" y="2324075"/>
            <a:ext cx="4072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32" name="Google Shape;132;p22"/>
          <p:cNvSpPr txBox="1"/>
          <p:nvPr>
            <p:ph idx="1" type="subTitle"/>
          </p:nvPr>
        </p:nvSpPr>
        <p:spPr>
          <a:xfrm>
            <a:off x="2254246" y="3115368"/>
            <a:ext cx="24630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3" name="Google Shape;133;p22"/>
          <p:cNvSpPr txBox="1"/>
          <p:nvPr>
            <p:ph idx="2" type="body"/>
          </p:nvPr>
        </p:nvSpPr>
        <p:spPr>
          <a:xfrm>
            <a:off x="2178050" y="3426620"/>
            <a:ext cx="26154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" name="Google Shape;134;p22"/>
          <p:cNvSpPr txBox="1"/>
          <p:nvPr>
            <p:ph idx="3" type="subTitle"/>
          </p:nvPr>
        </p:nvSpPr>
        <p:spPr>
          <a:xfrm>
            <a:off x="5197178" y="3115368"/>
            <a:ext cx="24630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5" name="Google Shape;135;p22"/>
          <p:cNvSpPr txBox="1"/>
          <p:nvPr>
            <p:ph idx="4" type="body"/>
          </p:nvPr>
        </p:nvSpPr>
        <p:spPr>
          <a:xfrm>
            <a:off x="5097575" y="3426620"/>
            <a:ext cx="26622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5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type="ctrTitle"/>
          </p:nvPr>
        </p:nvSpPr>
        <p:spPr>
          <a:xfrm>
            <a:off x="2157000" y="2923500"/>
            <a:ext cx="4830000" cy="31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8" name="Google Shape;138;p23"/>
          <p:cNvSpPr txBox="1"/>
          <p:nvPr>
            <p:ph idx="1" type="subTitle"/>
          </p:nvPr>
        </p:nvSpPr>
        <p:spPr>
          <a:xfrm>
            <a:off x="2157000" y="1939300"/>
            <a:ext cx="4830000" cy="6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 rot="-5400000">
            <a:off x="-1094005" y="2078375"/>
            <a:ext cx="4075500" cy="9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1" name="Google Shape;141;p24"/>
          <p:cNvSpPr txBox="1"/>
          <p:nvPr>
            <p:ph idx="1" type="subTitle"/>
          </p:nvPr>
        </p:nvSpPr>
        <p:spPr>
          <a:xfrm>
            <a:off x="3495075" y="735525"/>
            <a:ext cx="2947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42" name="Google Shape;142;p24"/>
          <p:cNvSpPr txBox="1"/>
          <p:nvPr>
            <p:ph idx="2" type="body"/>
          </p:nvPr>
        </p:nvSpPr>
        <p:spPr>
          <a:xfrm>
            <a:off x="3039395" y="1532138"/>
            <a:ext cx="3858900" cy="10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3" name="Google Shape;143;p24"/>
          <p:cNvSpPr txBox="1"/>
          <p:nvPr/>
        </p:nvSpPr>
        <p:spPr>
          <a:xfrm>
            <a:off x="2429050" y="3267725"/>
            <a:ext cx="5079600" cy="10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200">
                <a:solidFill>
                  <a:srgbClr val="FFFFFF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200">
                <a:solidFill>
                  <a:srgbClr val="FFFFFF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infographics &amp; images by </a:t>
            </a:r>
            <a:r>
              <a:rPr lang="en" sz="1200">
                <a:solidFill>
                  <a:srgbClr val="FFFFFF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130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 rot="-5400000">
            <a:off x="-1079875" y="2328125"/>
            <a:ext cx="4064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828675" y="676350"/>
            <a:ext cx="6602100" cy="37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 rot="-5400000">
            <a:off x="-1078675" y="2329325"/>
            <a:ext cx="40620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body"/>
          </p:nvPr>
        </p:nvSpPr>
        <p:spPr>
          <a:xfrm>
            <a:off x="2056487" y="1240600"/>
            <a:ext cx="2350800" cy="23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2" type="body"/>
          </p:nvPr>
        </p:nvSpPr>
        <p:spPr>
          <a:xfrm>
            <a:off x="5903137" y="1240666"/>
            <a:ext cx="2350800" cy="23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3" type="subTitle"/>
          </p:nvPr>
        </p:nvSpPr>
        <p:spPr>
          <a:xfrm>
            <a:off x="1902437" y="3679800"/>
            <a:ext cx="2658900" cy="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4" type="subTitle"/>
          </p:nvPr>
        </p:nvSpPr>
        <p:spPr>
          <a:xfrm>
            <a:off x="5749090" y="3679800"/>
            <a:ext cx="2642700" cy="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 rot="-5400000">
            <a:off x="-989125" y="2243600"/>
            <a:ext cx="40581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idx="1" type="body"/>
          </p:nvPr>
        </p:nvSpPr>
        <p:spPr>
          <a:xfrm>
            <a:off x="3041025" y="3575175"/>
            <a:ext cx="3858900" cy="9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7"/>
          <p:cNvSpPr txBox="1"/>
          <p:nvPr>
            <p:ph type="title"/>
          </p:nvPr>
        </p:nvSpPr>
        <p:spPr>
          <a:xfrm rot="-5400000">
            <a:off x="-989125" y="2243600"/>
            <a:ext cx="40581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/>
          <p:nvPr>
            <p:ph type="title"/>
          </p:nvPr>
        </p:nvSpPr>
        <p:spPr>
          <a:xfrm>
            <a:off x="713225" y="539500"/>
            <a:ext cx="6144900" cy="405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/>
          <p:nvPr>
            <p:ph type="title"/>
          </p:nvPr>
        </p:nvSpPr>
        <p:spPr>
          <a:xfrm>
            <a:off x="713225" y="1242700"/>
            <a:ext cx="35976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4" name="Google Shape;34;p9"/>
          <p:cNvSpPr txBox="1"/>
          <p:nvPr>
            <p:ph idx="1" type="subTitle"/>
          </p:nvPr>
        </p:nvSpPr>
        <p:spPr>
          <a:xfrm>
            <a:off x="713225" y="2812600"/>
            <a:ext cx="35976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5" name="Google Shape;35;p9"/>
          <p:cNvSpPr txBox="1"/>
          <p:nvPr>
            <p:ph idx="2" type="body"/>
          </p:nvPr>
        </p:nvSpPr>
        <p:spPr>
          <a:xfrm>
            <a:off x="4939500" y="724075"/>
            <a:ext cx="34914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/>
          <p:nvPr>
            <p:ph idx="1" type="body"/>
          </p:nvPr>
        </p:nvSpPr>
        <p:spPr>
          <a:xfrm>
            <a:off x="713225" y="399432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  <p:sp>
        <p:nvSpPr>
          <p:cNvPr id="38" name="Google Shape;3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5175" y="0"/>
            <a:ext cx="91440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chemeClr val="dk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jpg"/><Relationship Id="rId4" Type="http://schemas.openxmlformats.org/officeDocument/2006/relationships/hyperlink" Target="https://ieeexplore.ieee.org/document/9274431" TargetMode="External"/><Relationship Id="rId5" Type="http://schemas.openxmlformats.org/officeDocument/2006/relationships/hyperlink" Target="http://www.pinterest.com/pin/create/bookmarklet/?url=https%3A%2F%2Fresearch.aimultiple.com%2Fquantum-computing-hardware%2F&amp;media=https%3A%2F%2Fresearch.aimultiple.com%2Fwp-content%2Fuploads%2F2021%2F04%2Fquantum-hardware-architecture.jpg&amp;description=source%3A%20IEEE%20Explore%20journal%20article&amp;is_video=fals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idx="1" type="subTitle"/>
          </p:nvPr>
        </p:nvSpPr>
        <p:spPr>
          <a:xfrm>
            <a:off x="3109925" y="2804625"/>
            <a:ext cx="2924100" cy="6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Stanley Ngugi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5"/>
          <p:cNvSpPr txBox="1"/>
          <p:nvPr>
            <p:ph type="ctrTitle"/>
          </p:nvPr>
        </p:nvSpPr>
        <p:spPr>
          <a:xfrm>
            <a:off x="1227900" y="1876125"/>
            <a:ext cx="6688200" cy="92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Quantum</a:t>
            </a:r>
            <a:r>
              <a:rPr b="1" lang="en">
                <a:solidFill>
                  <a:schemeClr val="lt1"/>
                </a:solidFill>
              </a:rPr>
              <a:t> </a:t>
            </a:r>
            <a:r>
              <a:rPr lang="en">
                <a:solidFill>
                  <a:schemeClr val="lt1"/>
                </a:solidFill>
              </a:rPr>
              <a:t>Computing</a:t>
            </a:r>
            <a:endParaRPr/>
          </a:p>
        </p:txBody>
      </p:sp>
      <p:sp>
        <p:nvSpPr>
          <p:cNvPr id="150" name="Google Shape;150;p25"/>
          <p:cNvSpPr/>
          <p:nvPr/>
        </p:nvSpPr>
        <p:spPr>
          <a:xfrm>
            <a:off x="4413900" y="40618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5"/>
          <p:cNvSpPr/>
          <p:nvPr/>
        </p:nvSpPr>
        <p:spPr>
          <a:xfrm>
            <a:off x="5025200" y="40618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5"/>
          <p:cNvSpPr/>
          <p:nvPr/>
        </p:nvSpPr>
        <p:spPr>
          <a:xfrm>
            <a:off x="3865825" y="40618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25"/>
          <p:cNvCxnSpPr/>
          <p:nvPr/>
        </p:nvCxnSpPr>
        <p:spPr>
          <a:xfrm>
            <a:off x="0" y="4217325"/>
            <a:ext cx="91662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/>
          <p:cNvSpPr txBox="1"/>
          <p:nvPr>
            <p:ph type="title"/>
          </p:nvPr>
        </p:nvSpPr>
        <p:spPr>
          <a:xfrm>
            <a:off x="590775" y="170750"/>
            <a:ext cx="84072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How does a developer interact with the quantum computer?</a:t>
            </a:r>
            <a:endParaRPr b="1"/>
          </a:p>
        </p:txBody>
      </p:sp>
      <p:sp>
        <p:nvSpPr>
          <p:cNvPr id="208" name="Google Shape;208;p34"/>
          <p:cNvSpPr txBox="1"/>
          <p:nvPr>
            <p:ph idx="1" type="body"/>
          </p:nvPr>
        </p:nvSpPr>
        <p:spPr>
          <a:xfrm>
            <a:off x="682850" y="1444750"/>
            <a:ext cx="7486200" cy="29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❖"/>
            </a:pPr>
            <a:r>
              <a:rPr lang="en" sz="1900">
                <a:solidFill>
                  <a:schemeClr val="lt1"/>
                </a:solidFill>
              </a:rPr>
              <a:t>To program a quantum computer, the programmer will send the algorithms via a host system, typically called “host processor”. </a:t>
            </a:r>
            <a:endParaRPr sz="1900">
              <a:solidFill>
                <a:schemeClr val="lt1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➢"/>
            </a:pPr>
            <a:r>
              <a:rPr lang="en" sz="1900">
                <a:solidFill>
                  <a:schemeClr val="lt1"/>
                </a:solidFill>
              </a:rPr>
              <a:t>A host processor is a classical computer which has a high bandwidth connection to the QCU. The host runs a conventional operating system to allow the user interaction with the quantum processor.</a:t>
            </a:r>
            <a:endParaRPr sz="1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5"/>
          <p:cNvSpPr txBox="1"/>
          <p:nvPr>
            <p:ph type="title"/>
          </p:nvPr>
        </p:nvSpPr>
        <p:spPr>
          <a:xfrm>
            <a:off x="538175" y="460125"/>
            <a:ext cx="8407200" cy="6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Development Environments</a:t>
            </a:r>
            <a:endParaRPr b="1"/>
          </a:p>
        </p:txBody>
      </p:sp>
      <p:sp>
        <p:nvSpPr>
          <p:cNvPr id="214" name="Google Shape;214;p35"/>
          <p:cNvSpPr txBox="1"/>
          <p:nvPr>
            <p:ph idx="1" type="body"/>
          </p:nvPr>
        </p:nvSpPr>
        <p:spPr>
          <a:xfrm>
            <a:off x="657925" y="1457900"/>
            <a:ext cx="7486200" cy="25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❖"/>
            </a:pPr>
            <a:r>
              <a:rPr b="1" lang="en" sz="1900">
                <a:solidFill>
                  <a:schemeClr val="lt1"/>
                </a:solidFill>
              </a:rPr>
              <a:t>IBM has QISKIT </a:t>
            </a:r>
            <a:r>
              <a:rPr lang="en" sz="1900">
                <a:solidFill>
                  <a:schemeClr val="lt1"/>
                </a:solidFill>
              </a:rPr>
              <a:t>- An open source SDK for working with IBM's Quantum Computers</a:t>
            </a:r>
            <a:endParaRPr sz="1900">
              <a:solidFill>
                <a:schemeClr val="lt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❖"/>
            </a:pPr>
            <a:r>
              <a:rPr b="1" lang="en" sz="1900">
                <a:solidFill>
                  <a:schemeClr val="lt1"/>
                </a:solidFill>
              </a:rPr>
              <a:t>Google has CIRQ -  </a:t>
            </a:r>
            <a:r>
              <a:rPr lang="en" sz="1900">
                <a:solidFill>
                  <a:schemeClr val="lt1"/>
                </a:solidFill>
              </a:rPr>
              <a:t>An open source Software library for writing, manipulating and optimizing quantum circuits</a:t>
            </a:r>
            <a:endParaRPr b="1" sz="1900">
              <a:solidFill>
                <a:schemeClr val="lt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❖"/>
            </a:pPr>
            <a:r>
              <a:rPr b="1" lang="en" sz="1900">
                <a:solidFill>
                  <a:schemeClr val="lt1"/>
                </a:solidFill>
              </a:rPr>
              <a:t>Microsoft has Q#  &amp; Quantum Development Kit - </a:t>
            </a:r>
            <a:r>
              <a:rPr lang="en" sz="1900">
                <a:solidFill>
                  <a:schemeClr val="lt1"/>
                </a:solidFill>
              </a:rPr>
              <a:t>A high level quantum focused PL for quantum program development</a:t>
            </a:r>
            <a:endParaRPr sz="1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6"/>
          <p:cNvSpPr txBox="1"/>
          <p:nvPr>
            <p:ph type="title"/>
          </p:nvPr>
        </p:nvSpPr>
        <p:spPr>
          <a:xfrm>
            <a:off x="656550" y="544475"/>
            <a:ext cx="67626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…</a:t>
            </a:r>
            <a:endParaRPr b="1"/>
          </a:p>
        </p:txBody>
      </p:sp>
      <p:sp>
        <p:nvSpPr>
          <p:cNvPr id="220" name="Google Shape;220;p36"/>
          <p:cNvSpPr txBox="1"/>
          <p:nvPr>
            <p:ph idx="1" type="body"/>
          </p:nvPr>
        </p:nvSpPr>
        <p:spPr>
          <a:xfrm>
            <a:off x="656550" y="1610275"/>
            <a:ext cx="7486200" cy="22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❖"/>
            </a:pPr>
            <a:r>
              <a:rPr lang="en" sz="2700">
                <a:solidFill>
                  <a:schemeClr val="lt1"/>
                </a:solidFill>
              </a:rPr>
              <a:t>Quantum computers are still in infancy and top companies such as google, IBM and Microsoft are racing to make the most efficient quantum computers</a:t>
            </a:r>
            <a:endParaRPr sz="2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/>
          <p:nvPr>
            <p:ph type="title"/>
          </p:nvPr>
        </p:nvSpPr>
        <p:spPr>
          <a:xfrm>
            <a:off x="774950" y="381225"/>
            <a:ext cx="4064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159" name="Google Shape;159;p26"/>
          <p:cNvSpPr txBox="1"/>
          <p:nvPr>
            <p:ph idx="1" type="body"/>
          </p:nvPr>
        </p:nvSpPr>
        <p:spPr>
          <a:xfrm>
            <a:off x="603925" y="1268250"/>
            <a:ext cx="8249100" cy="28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b="1" lang="en" sz="1700">
                <a:solidFill>
                  <a:schemeClr val="lt1"/>
                </a:solidFill>
              </a:rPr>
              <a:t>To understand the general  working mechanism of a quantum computer.</a:t>
            </a:r>
            <a:endParaRPr b="1" sz="17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1700">
                <a:solidFill>
                  <a:schemeClr val="lt1"/>
                </a:solidFill>
              </a:rPr>
              <a:t>To identify the potential problems that quantum computers can solve </a:t>
            </a:r>
            <a:endParaRPr sz="17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b="1" lang="en" sz="1700">
                <a:solidFill>
                  <a:schemeClr val="lt1"/>
                </a:solidFill>
              </a:rPr>
              <a:t>To find out how to harness the power of a quantum computer.</a:t>
            </a:r>
            <a:endParaRPr b="1" sz="17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1700">
                <a:solidFill>
                  <a:schemeClr val="lt1"/>
                </a:solidFill>
              </a:rPr>
              <a:t>To review the potential impact of quantum computers in cybersecurity</a:t>
            </a:r>
            <a:endParaRPr sz="17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1700">
                <a:solidFill>
                  <a:schemeClr val="lt1"/>
                </a:solidFill>
              </a:rPr>
              <a:t>To review the challenges that hinder the construction of quantum computers.</a:t>
            </a:r>
            <a:endParaRPr sz="1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 txBox="1"/>
          <p:nvPr>
            <p:ph type="title"/>
          </p:nvPr>
        </p:nvSpPr>
        <p:spPr>
          <a:xfrm>
            <a:off x="603925" y="289150"/>
            <a:ext cx="57498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65" name="Google Shape;165;p27"/>
          <p:cNvSpPr txBox="1"/>
          <p:nvPr>
            <p:ph idx="1" type="body"/>
          </p:nvPr>
        </p:nvSpPr>
        <p:spPr>
          <a:xfrm>
            <a:off x="525000" y="992050"/>
            <a:ext cx="8262300" cy="3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❖"/>
            </a:pPr>
            <a:r>
              <a:rPr lang="en" sz="1700">
                <a:solidFill>
                  <a:schemeClr val="lt1"/>
                </a:solidFill>
              </a:rPr>
              <a:t>Classical computers store information as bits that each take a value of 0 or 1. At the most basic level, everything a computer does is just manipulating the values of those bits with small electrical voltages at hardware level.</a:t>
            </a:r>
            <a:endParaRPr sz="17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❖"/>
            </a:pPr>
            <a:r>
              <a:rPr lang="en" sz="1700">
                <a:solidFill>
                  <a:schemeClr val="lt1"/>
                </a:solidFill>
              </a:rPr>
              <a:t>A quantum </a:t>
            </a:r>
            <a:r>
              <a:rPr lang="en" sz="1700">
                <a:solidFill>
                  <a:schemeClr val="lt1"/>
                </a:solidFill>
              </a:rPr>
              <a:t>computer’s</a:t>
            </a:r>
            <a:r>
              <a:rPr lang="en" sz="1700">
                <a:solidFill>
                  <a:schemeClr val="lt1"/>
                </a:solidFill>
              </a:rPr>
              <a:t> equivalent to a bit is known as a qubit which can either exist as both a 1 and 0 simultaneously.</a:t>
            </a:r>
            <a:endParaRPr sz="17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❖"/>
            </a:pPr>
            <a:r>
              <a:rPr lang="en" sz="1700">
                <a:solidFill>
                  <a:schemeClr val="lt1"/>
                </a:solidFill>
              </a:rPr>
              <a:t>This special state of being simultaneously 0 and 1 is known as </a:t>
            </a:r>
            <a:r>
              <a:rPr b="1" lang="en" sz="1700" u="sng">
                <a:solidFill>
                  <a:schemeClr val="lt1"/>
                </a:solidFill>
              </a:rPr>
              <a:t>superposition</a:t>
            </a:r>
            <a:r>
              <a:rPr lang="en" sz="1700">
                <a:solidFill>
                  <a:schemeClr val="lt1"/>
                </a:solidFill>
              </a:rPr>
              <a:t> and allows large amounts of information to be represented using a few quantum particles. </a:t>
            </a:r>
            <a:endParaRPr sz="17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❖"/>
            </a:pPr>
            <a:r>
              <a:rPr lang="en" sz="1700">
                <a:solidFill>
                  <a:schemeClr val="lt1"/>
                </a:solidFill>
              </a:rPr>
              <a:t>Qubits can be linked together to form a series of qubits which can represent different things simultaneously.</a:t>
            </a:r>
            <a:endParaRPr sz="1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>
            <p:ph type="title"/>
          </p:nvPr>
        </p:nvSpPr>
        <p:spPr>
          <a:xfrm>
            <a:off x="367175" y="283675"/>
            <a:ext cx="7841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Quantum Computers VS Classical Computers</a:t>
            </a:r>
            <a:endParaRPr sz="2700"/>
          </a:p>
        </p:txBody>
      </p:sp>
      <p:sp>
        <p:nvSpPr>
          <p:cNvPr id="171" name="Google Shape;171;p28"/>
          <p:cNvSpPr txBox="1"/>
          <p:nvPr>
            <p:ph idx="1" type="body"/>
          </p:nvPr>
        </p:nvSpPr>
        <p:spPr>
          <a:xfrm>
            <a:off x="525000" y="1491925"/>
            <a:ext cx="8104500" cy="33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❖"/>
            </a:pPr>
            <a:r>
              <a:rPr lang="en" sz="2000">
                <a:solidFill>
                  <a:schemeClr val="lt1"/>
                </a:solidFill>
              </a:rPr>
              <a:t>Quantum Computers are not a new generation of computers.</a:t>
            </a:r>
            <a:endParaRPr sz="2000">
              <a:solidFill>
                <a:schemeClr val="lt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➢"/>
            </a:pPr>
            <a:r>
              <a:rPr lang="en" sz="2000">
                <a:solidFill>
                  <a:schemeClr val="lt1"/>
                </a:solidFill>
              </a:rPr>
              <a:t>We need classical computers to work with quantum computers</a:t>
            </a:r>
            <a:endParaRPr sz="2000">
              <a:solidFill>
                <a:schemeClr val="lt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➢"/>
            </a:pPr>
            <a:r>
              <a:rPr lang="en" sz="2000">
                <a:solidFill>
                  <a:schemeClr val="lt1"/>
                </a:solidFill>
              </a:rPr>
              <a:t>Quantum computers will not solve every computation faster than the </a:t>
            </a:r>
            <a:r>
              <a:rPr lang="en" sz="2000">
                <a:solidFill>
                  <a:schemeClr val="lt1"/>
                </a:solidFill>
              </a:rPr>
              <a:t>classical</a:t>
            </a:r>
            <a:r>
              <a:rPr lang="en" sz="2000">
                <a:solidFill>
                  <a:schemeClr val="lt1"/>
                </a:solidFill>
              </a:rPr>
              <a:t> computer.</a:t>
            </a:r>
            <a:endParaRPr sz="2000">
              <a:solidFill>
                <a:schemeClr val="lt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➢"/>
            </a:pPr>
            <a:r>
              <a:rPr lang="en" sz="2000">
                <a:solidFill>
                  <a:schemeClr val="lt1"/>
                </a:solidFill>
              </a:rPr>
              <a:t>Quantum computers will solve Intractable problems</a:t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❖"/>
            </a:pPr>
            <a:r>
              <a:rPr lang="en" sz="2000">
                <a:solidFill>
                  <a:schemeClr val="lt1"/>
                </a:solidFill>
              </a:rPr>
              <a:t>Quantum computers will not replace classical computers	</a:t>
            </a:r>
            <a:endParaRPr sz="2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 txBox="1"/>
          <p:nvPr>
            <p:ph type="title"/>
          </p:nvPr>
        </p:nvSpPr>
        <p:spPr>
          <a:xfrm>
            <a:off x="525000" y="289150"/>
            <a:ext cx="8407200" cy="97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Quantum Computers interact with classical computers</a:t>
            </a:r>
            <a:endParaRPr/>
          </a:p>
        </p:txBody>
      </p:sp>
      <p:sp>
        <p:nvSpPr>
          <p:cNvPr id="177" name="Google Shape;177;p29"/>
          <p:cNvSpPr txBox="1"/>
          <p:nvPr>
            <p:ph idx="1" type="body"/>
          </p:nvPr>
        </p:nvSpPr>
        <p:spPr>
          <a:xfrm>
            <a:off x="709150" y="1352700"/>
            <a:ext cx="7486200" cy="34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Quantum computer will</a:t>
            </a:r>
            <a:r>
              <a:rPr lang="en" sz="1600">
                <a:solidFill>
                  <a:schemeClr val="lt1"/>
                </a:solidFill>
              </a:rPr>
              <a:t> </a:t>
            </a:r>
            <a:r>
              <a:rPr lang="en" sz="1600">
                <a:solidFill>
                  <a:schemeClr val="lt1"/>
                </a:solidFill>
              </a:rPr>
              <a:t>be used as a coprocessor to a classical computing system, much in the same way that a graphics processing unit (GPU) performs specialized operations that the traditional central processing unit (CPU) cannot do.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A quantum processing unit (QPU). A QPU includes the:</a:t>
            </a:r>
            <a:endParaRPr sz="1600">
              <a:solidFill>
                <a:schemeClr val="lt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AutoNum type="alphaLcPeriod"/>
            </a:pPr>
            <a:r>
              <a:rPr lang="en" sz="1600">
                <a:solidFill>
                  <a:schemeClr val="lt1"/>
                </a:solidFill>
              </a:rPr>
              <a:t>QRAM (register + gates)</a:t>
            </a:r>
            <a:endParaRPr sz="1600">
              <a:solidFill>
                <a:schemeClr val="lt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AutoNum type="alphaLcPeriod"/>
            </a:pPr>
            <a:r>
              <a:rPr lang="en" sz="1600">
                <a:solidFill>
                  <a:schemeClr val="lt1"/>
                </a:solidFill>
              </a:rPr>
              <a:t>Quantum control unit (QCU)</a:t>
            </a:r>
            <a:endParaRPr sz="1600">
              <a:solidFill>
                <a:schemeClr val="lt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AutoNum type="alphaLcPeriod"/>
            </a:pPr>
            <a:r>
              <a:rPr lang="en" sz="1600">
                <a:solidFill>
                  <a:schemeClr val="lt1"/>
                </a:solidFill>
              </a:rPr>
              <a:t>Classical controller interface which defines the interaction between the host CPU and the QPU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/>
          <p:nvPr>
            <p:ph type="title"/>
          </p:nvPr>
        </p:nvSpPr>
        <p:spPr>
          <a:xfrm>
            <a:off x="618350" y="105000"/>
            <a:ext cx="8407200" cy="97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Quantum Computers interact with classical computers</a:t>
            </a:r>
            <a:endParaRPr/>
          </a:p>
        </p:txBody>
      </p:sp>
      <p:pic>
        <p:nvPicPr>
          <p:cNvPr id="183" name="Google Shape;18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400" y="1165425"/>
            <a:ext cx="7286976" cy="346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0"/>
          <p:cNvSpPr txBox="1"/>
          <p:nvPr/>
        </p:nvSpPr>
        <p:spPr>
          <a:xfrm>
            <a:off x="5355950" y="471847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A3A3A"/>
                </a:solidFill>
                <a:highlight>
                  <a:srgbClr val="FFFFFF"/>
                </a:highlight>
              </a:rPr>
              <a:t>source: IEEE Explore journal </a:t>
            </a:r>
            <a:r>
              <a:rPr lang="en" sz="1200">
                <a:solidFill>
                  <a:srgbClr val="3A3A3A"/>
                </a:solidFill>
                <a:highlight>
                  <a:srgbClr val="FFFFFF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article</a:t>
            </a:r>
            <a:endParaRPr sz="1200">
              <a:solidFill>
                <a:srgbClr val="3A3A3A"/>
              </a:solidFill>
              <a:highlight>
                <a:srgbClr val="FFFFFF"/>
              </a:highlight>
              <a:uFill>
                <a:noFill/>
              </a:uFill>
              <a:hlinkClick r:id="rId5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1"/>
          <p:cNvSpPr txBox="1"/>
          <p:nvPr>
            <p:ph type="title"/>
          </p:nvPr>
        </p:nvSpPr>
        <p:spPr>
          <a:xfrm>
            <a:off x="197325" y="2656875"/>
            <a:ext cx="4301700" cy="20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The </a:t>
            </a:r>
            <a:endParaRPr sz="3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Steampunk </a:t>
            </a:r>
            <a:endParaRPr sz="3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Chandelier</a:t>
            </a:r>
            <a:endParaRPr sz="3900"/>
          </a:p>
        </p:txBody>
      </p:sp>
      <p:pic>
        <p:nvPicPr>
          <p:cNvPr id="190" name="Google Shape;19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3613" y="0"/>
            <a:ext cx="365038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2"/>
          <p:cNvSpPr txBox="1"/>
          <p:nvPr>
            <p:ph type="title"/>
          </p:nvPr>
        </p:nvSpPr>
        <p:spPr>
          <a:xfrm>
            <a:off x="549900" y="226100"/>
            <a:ext cx="84072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 Steampunk Chandelier</a:t>
            </a:r>
            <a:endParaRPr b="1"/>
          </a:p>
        </p:txBody>
      </p:sp>
      <p:sp>
        <p:nvSpPr>
          <p:cNvPr id="196" name="Google Shape;196;p32"/>
          <p:cNvSpPr txBox="1"/>
          <p:nvPr>
            <p:ph idx="1" type="body"/>
          </p:nvPr>
        </p:nvSpPr>
        <p:spPr>
          <a:xfrm>
            <a:off x="549900" y="950350"/>
            <a:ext cx="8196600" cy="39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</a:pPr>
            <a:r>
              <a:rPr lang="en" sz="1900">
                <a:solidFill>
                  <a:schemeClr val="lt1"/>
                </a:solidFill>
              </a:rPr>
              <a:t>Qubits can only be detected and manipulated at extremely low energy levels and at temperatures close to absolute zero. </a:t>
            </a:r>
            <a:endParaRPr sz="1900">
              <a:solidFill>
                <a:schemeClr val="lt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</a:pPr>
            <a:r>
              <a:rPr lang="en" sz="1900">
                <a:solidFill>
                  <a:schemeClr val="lt1"/>
                </a:solidFill>
              </a:rPr>
              <a:t>Cryogenic refrigeration systems with multiple stages of cooling and numerous cryogenic cables provide this environment.</a:t>
            </a:r>
            <a:endParaRPr sz="1900">
              <a:solidFill>
                <a:schemeClr val="lt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</a:pPr>
            <a:r>
              <a:rPr lang="en" sz="1900">
                <a:solidFill>
                  <a:schemeClr val="lt1"/>
                </a:solidFill>
              </a:rPr>
              <a:t>Rods are gold-plated brass because gold reflects away heat in the form of infrared radiation</a:t>
            </a:r>
            <a:endParaRPr sz="1900">
              <a:solidFill>
                <a:schemeClr val="lt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</a:pPr>
            <a:r>
              <a:rPr lang="en" sz="1900">
                <a:solidFill>
                  <a:schemeClr val="lt1"/>
                </a:solidFill>
              </a:rPr>
              <a:t>Cryogenic chambers prevent external interference from microwaves, magnetic fields and thermal radiation</a:t>
            </a:r>
            <a:endParaRPr sz="1900">
              <a:solidFill>
                <a:schemeClr val="lt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</a:pPr>
            <a:r>
              <a:rPr lang="en" sz="1900">
                <a:solidFill>
                  <a:schemeClr val="lt1"/>
                </a:solidFill>
              </a:rPr>
              <a:t>The actual processor, called the </a:t>
            </a:r>
            <a:r>
              <a:rPr b="1" lang="en" sz="1900">
                <a:solidFill>
                  <a:schemeClr val="lt1"/>
                </a:solidFill>
              </a:rPr>
              <a:t>payload</a:t>
            </a:r>
            <a:r>
              <a:rPr lang="en" sz="1900">
                <a:solidFill>
                  <a:schemeClr val="lt1"/>
                </a:solidFill>
              </a:rPr>
              <a:t>, is in a microchip-like package at the bottom of the assembly in a part called the </a:t>
            </a:r>
            <a:r>
              <a:rPr b="1" lang="en" sz="1900">
                <a:solidFill>
                  <a:schemeClr val="lt1"/>
                </a:solidFill>
              </a:rPr>
              <a:t>cryostat</a:t>
            </a:r>
            <a:endParaRPr b="1" sz="19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3"/>
          <p:cNvSpPr txBox="1"/>
          <p:nvPr>
            <p:ph type="title"/>
          </p:nvPr>
        </p:nvSpPr>
        <p:spPr>
          <a:xfrm>
            <a:off x="501300" y="183900"/>
            <a:ext cx="86427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How to integrate Quantum Computers  into your computer system set up</a:t>
            </a:r>
            <a:endParaRPr b="1"/>
          </a:p>
        </p:txBody>
      </p:sp>
      <p:sp>
        <p:nvSpPr>
          <p:cNvPr id="202" name="Google Shape;202;p33"/>
          <p:cNvSpPr txBox="1"/>
          <p:nvPr>
            <p:ph idx="1" type="body"/>
          </p:nvPr>
        </p:nvSpPr>
        <p:spPr>
          <a:xfrm>
            <a:off x="735475" y="1523675"/>
            <a:ext cx="7486200" cy="28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AutoNum type="arabicPeriod"/>
            </a:pPr>
            <a:r>
              <a:rPr b="1" lang="en" sz="1900">
                <a:solidFill>
                  <a:schemeClr val="lt1"/>
                </a:solidFill>
              </a:rPr>
              <a:t>In-house Set up </a:t>
            </a:r>
            <a:endParaRPr b="1" sz="1900">
              <a:solidFill>
                <a:schemeClr val="lt1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</a:pPr>
            <a:r>
              <a:rPr lang="en" sz="1900">
                <a:solidFill>
                  <a:schemeClr val="lt1"/>
                </a:solidFill>
              </a:rPr>
              <a:t>Quite expensive</a:t>
            </a:r>
            <a:endParaRPr sz="1900">
              <a:solidFill>
                <a:schemeClr val="lt1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</a:pPr>
            <a:r>
              <a:rPr lang="en" sz="1900">
                <a:solidFill>
                  <a:schemeClr val="lt1"/>
                </a:solidFill>
              </a:rPr>
              <a:t>Delicate to maintain</a:t>
            </a:r>
            <a:endParaRPr sz="1900">
              <a:solidFill>
                <a:schemeClr val="lt1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</a:pPr>
            <a:r>
              <a:rPr lang="en" sz="1900">
                <a:solidFill>
                  <a:schemeClr val="lt1"/>
                </a:solidFill>
              </a:rPr>
              <a:t>Risk of a being outdated</a:t>
            </a:r>
            <a:endParaRPr sz="1900">
              <a:solidFill>
                <a:schemeClr val="lt1"/>
              </a:solidFill>
            </a:endParaRPr>
          </a:p>
          <a:p>
            <a:pPr indent="0" lvl="0" marL="13716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AutoNum type="arabicPeriod"/>
            </a:pPr>
            <a:r>
              <a:rPr b="1" lang="en" sz="1900">
                <a:solidFill>
                  <a:schemeClr val="lt1"/>
                </a:solidFill>
              </a:rPr>
              <a:t>Cloud Quantum Computer</a:t>
            </a:r>
            <a:endParaRPr b="1" sz="1900">
              <a:solidFill>
                <a:schemeClr val="lt1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</a:pPr>
            <a:r>
              <a:rPr lang="en" sz="1900">
                <a:solidFill>
                  <a:schemeClr val="lt1"/>
                </a:solidFill>
              </a:rPr>
              <a:t>Trust, but verify</a:t>
            </a:r>
            <a:endParaRPr sz="1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Sports Campaign by Slidesgo">
  <a:themeElements>
    <a:clrScheme name="Simple Light">
      <a:dk1>
        <a:srgbClr val="000000"/>
      </a:dk1>
      <a:lt1>
        <a:srgbClr val="FFFFFF"/>
      </a:lt1>
      <a:dk2>
        <a:srgbClr val="474747"/>
      </a:dk2>
      <a:lt2>
        <a:srgbClr val="EEEEEE"/>
      </a:lt2>
      <a:accent1>
        <a:srgbClr val="FF111E"/>
      </a:accent1>
      <a:accent2>
        <a:srgbClr val="EEEEEE"/>
      </a:accent2>
      <a:accent3>
        <a:srgbClr val="474747"/>
      </a:accent3>
      <a:accent4>
        <a:srgbClr val="FFFFFF"/>
      </a:accent4>
      <a:accent5>
        <a:srgbClr val="000000"/>
      </a:accent5>
      <a:accent6>
        <a:srgbClr val="FF111E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